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8" r:id="rId3"/>
    <p:sldId id="286" r:id="rId4"/>
    <p:sldId id="287" r:id="rId5"/>
    <p:sldId id="289" r:id="rId6"/>
    <p:sldId id="299" r:id="rId7"/>
    <p:sldId id="278" r:id="rId8"/>
    <p:sldId id="292" r:id="rId9"/>
    <p:sldId id="298" r:id="rId10"/>
    <p:sldId id="280" r:id="rId11"/>
    <p:sldId id="279" r:id="rId12"/>
    <p:sldId id="290" r:id="rId13"/>
    <p:sldId id="266" r:id="rId14"/>
    <p:sldId id="281" r:id="rId15"/>
    <p:sldId id="267" r:id="rId16"/>
    <p:sldId id="274" r:id="rId17"/>
    <p:sldId id="268" r:id="rId18"/>
    <p:sldId id="269" r:id="rId19"/>
    <p:sldId id="270" r:id="rId20"/>
    <p:sldId id="272" r:id="rId21"/>
    <p:sldId id="271" r:id="rId22"/>
    <p:sldId id="282" r:id="rId23"/>
    <p:sldId id="283" r:id="rId24"/>
    <p:sldId id="294" r:id="rId25"/>
    <p:sldId id="275" r:id="rId26"/>
    <p:sldId id="293" r:id="rId27"/>
    <p:sldId id="295" r:id="rId28"/>
    <p:sldId id="296" r:id="rId29"/>
    <p:sldId id="297" r:id="rId30"/>
    <p:sldId id="257" r:id="rId31"/>
    <p:sldId id="258" r:id="rId32"/>
    <p:sldId id="259" r:id="rId33"/>
    <p:sldId id="260" r:id="rId34"/>
    <p:sldId id="261" r:id="rId35"/>
    <p:sldId id="262" r:id="rId36"/>
    <p:sldId id="27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/>
    <p:restoredTop sz="94617"/>
  </p:normalViewPr>
  <p:slideViewPr>
    <p:cSldViewPr snapToGrid="0" snapToObjects="1">
      <p:cViewPr varScale="1">
        <p:scale>
          <a:sx n="128" d="100"/>
          <a:sy n="128" d="100"/>
        </p:scale>
        <p:origin x="1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0C6E-CA0D-DF47-B15E-7FBD82346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6373:</a:t>
            </a:r>
            <a:br>
              <a:rPr lang="en-US" dirty="0"/>
            </a:br>
            <a:r>
              <a:rPr lang="en-US" dirty="0"/>
              <a:t>Unit 2 Live Session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9C45-FF52-114F-B6CC-278EA86ED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419141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3</a:t>
            </a:r>
          </a:p>
        </p:txBody>
      </p:sp>
    </p:spTree>
    <p:extLst>
      <p:ext uri="{BB962C8B-B14F-4D97-AF65-F5344CB8AC3E}">
        <p14:creationId xmlns:p14="http://schemas.microsoft.com/office/powerpoint/2010/main" val="172510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5A27D-6B14-AC42-A353-0E53F4D2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874111"/>
            <a:ext cx="2268726" cy="122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FB0AB-4682-8649-ADCB-C8F285FD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9" y="3704895"/>
            <a:ext cx="2191299" cy="13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88E85-ACBC-364B-820B-C45C2856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/>
          <a:stretch/>
        </p:blipFill>
        <p:spPr>
          <a:xfrm>
            <a:off x="508414" y="2305711"/>
            <a:ext cx="2268726" cy="13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12BBE-651E-3245-AB4C-CCFE9D93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0" y="833656"/>
            <a:ext cx="2191299" cy="1176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2A0B0-6090-4A4C-9CAF-D3AA3659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1" y="3758331"/>
            <a:ext cx="2251319" cy="1399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5FA-3892-194F-802A-F8272F039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220" y="5348716"/>
            <a:ext cx="2191298" cy="1234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82E202-D832-DD4A-9246-06C2F95E9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88" y="5260481"/>
            <a:ext cx="2268726" cy="1411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BB4256-A755-AE48-BDE5-FAAC16127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220" y="2102068"/>
            <a:ext cx="2191298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5A27D-6B14-AC42-A353-0E53F4D2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874111"/>
            <a:ext cx="2268726" cy="122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FB0AB-4682-8649-ADCB-C8F285FD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9" y="801962"/>
            <a:ext cx="2191299" cy="13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88E85-ACBC-364B-820B-C45C2856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/>
          <a:stretch/>
        </p:blipFill>
        <p:spPr>
          <a:xfrm>
            <a:off x="508414" y="2305711"/>
            <a:ext cx="2268726" cy="13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12BBE-651E-3245-AB4C-CCFE9D93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0" y="2417217"/>
            <a:ext cx="2191299" cy="1176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2A0B0-6090-4A4C-9CAF-D3AA3659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1" y="3758331"/>
            <a:ext cx="2251319" cy="1399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5FA-3892-194F-802A-F8272F039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220" y="3811533"/>
            <a:ext cx="2191298" cy="1234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82E202-D832-DD4A-9246-06C2F95E9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88" y="5260481"/>
            <a:ext cx="2268726" cy="1411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BB4256-A755-AE48-BDE5-FAAC16127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220" y="5340138"/>
            <a:ext cx="2191298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9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255574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2026-1619-0444-A40E-C0BB305C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5760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Aggregating</a:t>
            </a:r>
          </a:p>
        </p:txBody>
      </p:sp>
    </p:spTree>
    <p:extLst>
      <p:ext uri="{BB962C8B-B14F-4D97-AF65-F5344CB8AC3E}">
        <p14:creationId xmlns:p14="http://schemas.microsoft.com/office/powerpoint/2010/main" val="382784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1B0CF-7782-0E48-8CC5-3D831729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6" y="2651663"/>
            <a:ext cx="3882442" cy="2657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F73EC-9D72-A74F-8489-6B2E3FB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31" y="2651663"/>
            <a:ext cx="4408648" cy="2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DD6-DADA-2447-8432-875D176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Power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D366F-625D-3743-A672-C0D1757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05" y="2032757"/>
            <a:ext cx="6883590" cy="4711435"/>
          </a:xfrm>
          <a:prstGeom prst="rect">
            <a:avLst/>
          </a:prstGeom>
        </p:spPr>
      </p:pic>
      <p:pic>
        <p:nvPicPr>
          <p:cNvPr id="7170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10D5AD2E-208C-2C44-BC64-E8C4E710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02" y="237390"/>
            <a:ext cx="2419593" cy="158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7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4935-77FD-5D40-8158-88F40FB2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Power Usage</a:t>
            </a:r>
          </a:p>
        </p:txBody>
      </p:sp>
      <p:pic>
        <p:nvPicPr>
          <p:cNvPr id="8194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E64B1FDC-F0D4-7A49-82C0-E3BD921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64" y="208035"/>
            <a:ext cx="2196231" cy="14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59RxVklp3OD5u0gx-pgK_UTUu7C2_WmXuKNkykLj0nIaMD-5dg6qk2BsyW78KIq_-NgZpEOd3uBaDSv3AJlAIaozX96H0S8r7rmLvy6vPClG93AXTtZuIB7OmkF3qlAEUGkPrsTT">
            <a:extLst>
              <a:ext uri="{FF2B5EF4-FFF2-40B4-BE49-F238E27FC236}">
                <a16:creationId xmlns:a16="http://schemas.microsoft.com/office/drawing/2014/main" id="{7FF580CE-17BC-A842-BF65-019C2561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7" y="1883865"/>
            <a:ext cx="6870886" cy="4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1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5C2-661D-E94E-8E6C-9E42DDA5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3" y="155248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… What should the Spectral Density of White Noise Look Like?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0B31-B092-DF43-8732-40D906E7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88" y="3408243"/>
            <a:ext cx="4801310" cy="13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1</a:t>
            </a:r>
          </a:p>
        </p:txBody>
      </p:sp>
    </p:spTree>
    <p:extLst>
      <p:ext uri="{BB962C8B-B14F-4D97-AF65-F5344CB8AC3E}">
        <p14:creationId xmlns:p14="http://schemas.microsoft.com/office/powerpoint/2010/main" val="114594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8019-CCA5-4649-978B-10D7B71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True Spectral Density Shown Below Always at Zero?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CE04-84E7-B145-A709-B91833CF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3" y="1690689"/>
            <a:ext cx="6073253" cy="48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02F0-0B2D-FF4A-9D98-94F3C997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60" y="2316756"/>
            <a:ext cx="78338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Generate 1000 observation of from a white noise process and find the sample spectral density using a </a:t>
            </a:r>
            <a:r>
              <a:rPr lang="en-US" dirty="0" err="1"/>
              <a:t>Parzen</a:t>
            </a:r>
            <a:r>
              <a:rPr lang="en-US" dirty="0"/>
              <a:t> Window.</a:t>
            </a:r>
          </a:p>
        </p:txBody>
      </p:sp>
    </p:spTree>
    <p:extLst>
      <p:ext uri="{BB962C8B-B14F-4D97-AF65-F5344CB8AC3E}">
        <p14:creationId xmlns:p14="http://schemas.microsoft.com/office/powerpoint/2010/main" val="197171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4</a:t>
            </a:r>
          </a:p>
        </p:txBody>
      </p:sp>
    </p:spTree>
    <p:extLst>
      <p:ext uri="{BB962C8B-B14F-4D97-AF65-F5344CB8AC3E}">
        <p14:creationId xmlns:p14="http://schemas.microsoft.com/office/powerpoint/2010/main" val="197171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E49C-7923-7E4D-B5EB-4E2F07FF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132F-49CC-884C-9C09-FA1A20AC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59" y="1839273"/>
            <a:ext cx="852942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Load the Data</a:t>
            </a:r>
          </a:p>
          <a:p>
            <a:pPr marL="971550" lvl="1" indent="-514350">
              <a:buAutoNum type="arabicPeriod"/>
            </a:pPr>
            <a:r>
              <a:rPr lang="en-US" dirty="0"/>
              <a:t>Filter the data to get only the sales for Store 8 and Item 1. 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Stor8Item1 = Walmart %&gt;% filter(item == 1 &amp; store == 8)</a:t>
            </a:r>
          </a:p>
          <a:p>
            <a:pPr marL="514350" indent="-514350">
              <a:buAutoNum type="arabicPeriod"/>
            </a:pPr>
            <a:r>
              <a:rPr lang="en-US" dirty="0"/>
              <a:t>Does the data come from a stationary process? Make sure and address all 3 conditions.</a:t>
            </a:r>
          </a:p>
          <a:p>
            <a:pPr marL="514350" indent="-514350">
              <a:buAutoNum type="arabicPeriod"/>
            </a:pPr>
            <a:r>
              <a:rPr lang="en-US" dirty="0"/>
              <a:t>The client believes there is yearly and weekly seasonality in the data.  Is there evidence of this with respect to the spectral density? </a:t>
            </a:r>
          </a:p>
        </p:txBody>
      </p:sp>
    </p:spTree>
    <p:extLst>
      <p:ext uri="{BB962C8B-B14F-4D97-AF65-F5344CB8AC3E}">
        <p14:creationId xmlns:p14="http://schemas.microsoft.com/office/powerpoint/2010/main" val="2220263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4</a:t>
            </a:r>
          </a:p>
        </p:txBody>
      </p:sp>
    </p:spTree>
    <p:extLst>
      <p:ext uri="{BB962C8B-B14F-4D97-AF65-F5344CB8AC3E}">
        <p14:creationId xmlns:p14="http://schemas.microsoft.com/office/powerpoint/2010/main" val="2119398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E5F2-E03F-9D45-951A-EB89779B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C0AC-7170-7041-B984-9DCA2C19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2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31446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31" y="5239627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58" y="756709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22" y="2222670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209" y="3465402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69579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4B24-19B9-7D4C-A0C0-DB802DE2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8" y="756709"/>
            <a:ext cx="2266861" cy="1454718"/>
          </a:xfrm>
          <a:prstGeom prst="rect">
            <a:avLst/>
          </a:prstGeom>
        </p:spPr>
      </p:pic>
      <p:pic>
        <p:nvPicPr>
          <p:cNvPr id="5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A974776E-7E79-584A-8446-67C3A55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17" y="749773"/>
            <a:ext cx="1840838" cy="1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3965-878B-AD43-B829-524557F6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8" y="2211427"/>
            <a:ext cx="2253689" cy="1480283"/>
          </a:xfrm>
          <a:prstGeom prst="rect">
            <a:avLst/>
          </a:prstGeom>
        </p:spPr>
      </p:pic>
      <p:pic>
        <p:nvPicPr>
          <p:cNvPr id="7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2A01D712-E457-584F-BC8E-CFDC8AA4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26" y="2250333"/>
            <a:ext cx="1950777" cy="12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F158BB6F-CD94-514F-9BF2-E5C33038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1" y="3737255"/>
            <a:ext cx="2453051" cy="11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DC605B6C-FD0B-2C44-BAF9-893C9078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8" y="3654242"/>
            <a:ext cx="2104220" cy="15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610AD-25C5-ED42-962D-701CDE8B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174" y="5025588"/>
            <a:ext cx="2226479" cy="1774225"/>
          </a:xfrm>
          <a:prstGeom prst="rect">
            <a:avLst/>
          </a:prstGeom>
        </p:spPr>
      </p:pic>
      <p:pic>
        <p:nvPicPr>
          <p:cNvPr id="12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EA633D2B-E36C-BB47-A1A0-AF659A9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3" y="5184492"/>
            <a:ext cx="2710270" cy="16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711878-2950-8749-B054-F15F9190B16F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66085-D357-D441-A11A-2318D8DCAA6A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7DADF-B2E5-DA42-A790-DB2A087FDFBC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3FDEA-05ED-2F40-A388-DBD3AB319A2B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B3D127-6A4E-B841-B2ED-6906A74ADFA6}"/>
              </a:ext>
            </a:extLst>
          </p:cNvPr>
          <p:cNvSpPr txBox="1"/>
          <p:nvPr/>
        </p:nvSpPr>
        <p:spPr>
          <a:xfrm>
            <a:off x="5719001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9DB607-BD5B-E548-95B6-C291825B1776}"/>
              </a:ext>
            </a:extLst>
          </p:cNvPr>
          <p:cNvSpPr txBox="1"/>
          <p:nvPr/>
        </p:nvSpPr>
        <p:spPr>
          <a:xfrm>
            <a:off x="5705829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D68C4-034E-D741-9558-0D23F32FFE9B}"/>
              </a:ext>
            </a:extLst>
          </p:cNvPr>
          <p:cNvSpPr txBox="1"/>
          <p:nvPr/>
        </p:nvSpPr>
        <p:spPr>
          <a:xfrm>
            <a:off x="5705828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D8401-7B5B-6541-BF46-66A34C4AF326}"/>
              </a:ext>
            </a:extLst>
          </p:cNvPr>
          <p:cNvSpPr txBox="1"/>
          <p:nvPr/>
        </p:nvSpPr>
        <p:spPr>
          <a:xfrm>
            <a:off x="5543880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94447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252900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979-1651-C94F-8FCF-9964348B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17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(From Section 2.4.5)</a:t>
            </a:r>
          </a:p>
        </p:txBody>
      </p:sp>
      <p:pic>
        <p:nvPicPr>
          <p:cNvPr id="4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020AE9-9624-744E-B9E2-973A7BF6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657"/>
            <a:ext cx="3531097" cy="5073245"/>
          </a:xfrm>
          <a:prstGeom prst="rect">
            <a:avLst/>
          </a:prstGeom>
        </p:spPr>
      </p:pic>
      <p:pic>
        <p:nvPicPr>
          <p:cNvPr id="5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AF1B196-5963-CD48-AB76-2E2CCB91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61" y="1497657"/>
            <a:ext cx="3687288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48D3-97F3-FE4C-AA8E-1DDD3FE7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41C28E74-3E95-ED4D-8900-27EB55F0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49" y="1977884"/>
            <a:ext cx="7314701" cy="435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308F8-B10C-6243-8544-A4975E6D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96" y="1566865"/>
            <a:ext cx="3251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AA4C-3CA0-6F4D-BEAD-FBF30227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4.googleusercontent.com/QAgm4BVxDBnqXYZFLcSGlGA07djdc47AoossW_HNNWYW_ZJaDzlhW3VidVTKGC8zJarUp5di2Yp1E2KZEx1eyChM2GviN5Pds5AdrXDOeBN-XwyWzSjim612n2C1jagMi2DebWFk">
            <a:extLst>
              <a:ext uri="{FF2B5EF4-FFF2-40B4-BE49-F238E27FC236}">
                <a16:creationId xmlns:a16="http://schemas.microsoft.com/office/drawing/2014/main" id="{61098A8D-9C2F-544F-A92C-34F839B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53" y="1027907"/>
            <a:ext cx="35179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F572E-DABC-554E-A9C9-EC63E13B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9" y="7129249"/>
            <a:ext cx="35052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DEB9B-988E-5A46-A164-8371C669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28" y="7129249"/>
            <a:ext cx="3656747" cy="296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6A9C3-EE9C-604D-9B51-56E56FCB7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29" y="2574118"/>
            <a:ext cx="4102963" cy="29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557B8-DD91-F44E-A5C8-883418FD0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436" y="2574118"/>
            <a:ext cx="3910913" cy="2959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5EECE-ACD8-8E4B-9011-92B27F9734F7}"/>
              </a:ext>
            </a:extLst>
          </p:cNvPr>
          <p:cNvSpPr txBox="1"/>
          <p:nvPr/>
        </p:nvSpPr>
        <p:spPr>
          <a:xfrm>
            <a:off x="5854890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0BD5D-9BE5-7F42-9558-EFEC0086B3AB}"/>
              </a:ext>
            </a:extLst>
          </p:cNvPr>
          <p:cNvSpPr txBox="1"/>
          <p:nvPr/>
        </p:nvSpPr>
        <p:spPr>
          <a:xfrm>
            <a:off x="1520071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Year</a:t>
            </a:r>
          </a:p>
        </p:txBody>
      </p:sp>
    </p:spTree>
    <p:extLst>
      <p:ext uri="{BB962C8B-B14F-4D97-AF65-F5344CB8AC3E}">
        <p14:creationId xmlns:p14="http://schemas.microsoft.com/office/powerpoint/2010/main" val="2906295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4099-62B3-174B-A7FF-7B55432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F5924-867B-234B-99FC-0439D6E1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87" y="2016362"/>
            <a:ext cx="20955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CEDC9-E4FE-2844-9B89-6BFA50F3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6" y="2016362"/>
            <a:ext cx="22098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3E87C-5DE6-2B46-A7FE-EEB37F8F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2447"/>
            <a:ext cx="4149573" cy="3003362"/>
          </a:xfrm>
          <a:prstGeom prst="rect">
            <a:avLst/>
          </a:prstGeom>
        </p:spPr>
      </p:pic>
      <p:pic>
        <p:nvPicPr>
          <p:cNvPr id="9" name="Picture 2" descr="https://lh4.googleusercontent.com/L8HlS20nACx0iJlSuOYD2fIvekKRUe8k4z5ipYc6vzVqzRZ4T2IIcH3lXAII7NaJXC8-i5FC-d8Lsn_BGs0iltUF1VXNF_bvRMGBHsv_LJRIJ9WsMfara2gkh_bZittDGe5ao3o8">
            <a:extLst>
              <a:ext uri="{FF2B5EF4-FFF2-40B4-BE49-F238E27FC236}">
                <a16:creationId xmlns:a16="http://schemas.microsoft.com/office/drawing/2014/main" id="{AAD3025F-E37B-2942-B844-5FB2B7C4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90" y="7522573"/>
            <a:ext cx="4181727" cy="28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7B05-2F40-2B4A-9546-42311951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57" y="7042247"/>
            <a:ext cx="20955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7B157-FEC2-6E4B-903A-6A8A5B40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" y="7042247"/>
            <a:ext cx="2209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FD7-C207-E247-B9B5-AC1967DD2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020" y="2346562"/>
            <a:ext cx="4347939" cy="3016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97A8E-A626-644E-8B80-812CFFA2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6" y="2443535"/>
            <a:ext cx="4412741" cy="30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0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C3A6-D801-7E4E-AF21-10FBD50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lh4.googleusercontent.com/QqJ-NaH3PFWEOAViCUY0RfYfgY5hcDIjfx_WAST44cPOWGjzGN-F3ejfD2f6ZrOqJ_1lTbY0XnQ2prrG-isHtIA10voRRTcwpz5M-_7z2wyYAFSe-J6aswFeC2O1WHOrMbUUzIqK">
            <a:extLst>
              <a:ext uri="{FF2B5EF4-FFF2-40B4-BE49-F238E27FC236}">
                <a16:creationId xmlns:a16="http://schemas.microsoft.com/office/drawing/2014/main" id="{C197E2DD-1F46-3C4F-8C9E-9DB017F7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563" y="1129447"/>
            <a:ext cx="3060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n4HzBFprIbDA8dZKdXeNb0_Iobyv4XbZ06QN3VXUGbxMoYieWd5SaXdfufWEX926VyoGOkn7_HPjVanj50o2U0KxJAAAjYaA-cefD484eLFuOpXwtBzgfULODoHjpYMZmhe1vkDn">
            <a:extLst>
              <a:ext uri="{FF2B5EF4-FFF2-40B4-BE49-F238E27FC236}">
                <a16:creationId xmlns:a16="http://schemas.microsoft.com/office/drawing/2014/main" id="{7270C850-447E-2F44-896B-0699ABB7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7" y="2108571"/>
            <a:ext cx="3083923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4.googleusercontent.com/CEcWvI9v2hQ_3RLjqe8tBRI2Q5aqDfS7z6mJ1sCu2wEv7Cg70tyRHYiVvwIcGpzlOmcpt7b-06WIqNnvvvoR4tRC-HuvB6db9rUGt-so2Vx6t2QcyKpYFooVkQdY8IiSoME4UJt7">
            <a:extLst>
              <a:ext uri="{FF2B5EF4-FFF2-40B4-BE49-F238E27FC236}">
                <a16:creationId xmlns:a16="http://schemas.microsoft.com/office/drawing/2014/main" id="{56A5B281-D6C7-5943-BA93-D34C6ECE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09" y="2108572"/>
            <a:ext cx="3282715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6.googleusercontent.com/x38MZUYoxKF5Bvwke3uhB0RYW6i9QfDvQgmsmpR1lYXtvxveTXOtR273EcQA8jDuADMAUkKd2ZQ_lFYSgG0dwRnl7Aadn5vmsJjiU3zFUPfB7sv_N7tHL6IZL1O3bIXhStwKOSDx">
            <a:extLst>
              <a:ext uri="{FF2B5EF4-FFF2-40B4-BE49-F238E27FC236}">
                <a16:creationId xmlns:a16="http://schemas.microsoft.com/office/drawing/2014/main" id="{0CB12B21-2DA2-D948-B16B-7F2A288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8" y="4358666"/>
            <a:ext cx="3239256" cy="1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0F6F-2730-5B4B-96B8-C0F47846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95D4347C-5D76-9944-A6C8-DC9706E7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71" y="2245530"/>
            <a:ext cx="5656825" cy="255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2DE4FE25-E56E-E747-AB1B-A3D06A70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72" y="2047353"/>
            <a:ext cx="5478493" cy="39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48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777B-5698-B044-8BC7-96644794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Beer Production </a:t>
            </a:r>
          </a:p>
        </p:txBody>
      </p:sp>
      <p:pic>
        <p:nvPicPr>
          <p:cNvPr id="6146" name="Picture 2" descr="https://lh6.googleusercontent.com/SEpRaDQQcewd966Lh_RPFO8OFj50viAwhHVwMyHE1O8ItQr2ZoPfjrYTIZzdEjYhieewR2TyXLQgOfdN9vjsKL_flT2_C2A0fiQeXQrjSYsSJ-hr1sa5EW96TxmtCUfWwW2e6MCN">
            <a:extLst>
              <a:ext uri="{FF2B5EF4-FFF2-40B4-BE49-F238E27FC236}">
                <a16:creationId xmlns:a16="http://schemas.microsoft.com/office/drawing/2014/main" id="{1E1D7AE6-CCD2-704C-AE88-CE68D753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92" y="1970491"/>
            <a:ext cx="6171616" cy="38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39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2 Weeks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13CAB-C05D-6640-A872-CA451855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2664765"/>
            <a:ext cx="3636370" cy="2816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A129-0EAD-2346-B703-C2A67B54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7" y="2761295"/>
            <a:ext cx="3833043" cy="2623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343D56-D6CF-634B-9730-2747F62923DA}"/>
              </a:ext>
            </a:extLst>
          </p:cNvPr>
          <p:cNvSpPr/>
          <p:nvPr/>
        </p:nvSpPr>
        <p:spPr>
          <a:xfrm>
            <a:off x="115288" y="54813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plotts.wge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D5663-C55C-B84F-AB37-021C1DE057FF}"/>
              </a:ext>
            </a:extLst>
          </p:cNvPr>
          <p:cNvSpPr/>
          <p:nvPr/>
        </p:nvSpPr>
        <p:spPr>
          <a:xfrm>
            <a:off x="4317810" y="548132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</p:spTree>
    <p:extLst>
      <p:ext uri="{BB962C8B-B14F-4D97-AF65-F5344CB8AC3E}">
        <p14:creationId xmlns:p14="http://schemas.microsoft.com/office/powerpoint/2010/main" val="225803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979-1651-C94F-8FCF-9964348B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1709"/>
          </a:xfrm>
        </p:spPr>
        <p:txBody>
          <a:bodyPr/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020AE9-9624-744E-B9E2-973A7BF6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657"/>
            <a:ext cx="3531097" cy="5073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3670C7-D581-B447-BD35-549F63CF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54" y="1419237"/>
            <a:ext cx="2035551" cy="1364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80089-318E-5C45-A375-0A6EFB92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051" y="5364821"/>
            <a:ext cx="1878970" cy="1319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79BD4-4F59-DF41-A6B6-01B040A99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35" y="4074274"/>
            <a:ext cx="1867786" cy="1319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12AF06-2C73-0842-A64E-DA743DA88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012" y="2770448"/>
            <a:ext cx="1834233" cy="12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Breakout 1</a:t>
            </a:r>
          </a:p>
        </p:txBody>
      </p:sp>
    </p:spTree>
    <p:extLst>
      <p:ext uri="{BB962C8B-B14F-4D97-AF65-F5344CB8AC3E}">
        <p14:creationId xmlns:p14="http://schemas.microsoft.com/office/powerpoint/2010/main" val="412509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033E-CEE0-8892-B6EB-F2BC1D2C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7691"/>
          </a:xfrm>
        </p:spPr>
        <p:txBody>
          <a:bodyPr/>
          <a:lstStyle/>
          <a:p>
            <a:r>
              <a:rPr lang="en-US" dirty="0"/>
              <a:t>From the FLS!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E8ED-38AC-746D-8BF2-4182EA8E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276"/>
            <a:ext cx="9144000" cy="5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0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345639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984236-EB82-3B4B-AA00-DBC01754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49" y="3715116"/>
            <a:ext cx="1956105" cy="125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C9B312-E689-0040-BF46-FF8116AE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2" y="2216330"/>
            <a:ext cx="2180158" cy="13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FB22E94-B03A-F941-8B57-C3D0CFB6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247" y="5075201"/>
            <a:ext cx="1857307" cy="1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9E3319A-3FB1-8344-B3A6-4B6C7EEF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46" y="3746117"/>
            <a:ext cx="2031909" cy="11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1329F-A0BA-BD44-BBE7-28410BCF106C}"/>
              </a:ext>
            </a:extLst>
          </p:cNvPr>
          <p:cNvSpPr txBox="1"/>
          <p:nvPr/>
        </p:nvSpPr>
        <p:spPr>
          <a:xfrm>
            <a:off x="6297522" y="2251719"/>
            <a:ext cx="1455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Hourly air quality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88A0D-6A12-A442-AC66-47AACC5F0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223" y="2513329"/>
            <a:ext cx="2236399" cy="95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EE38E-C50C-5B49-9961-F24D62969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642" y="825303"/>
            <a:ext cx="1886698" cy="1315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144F9-D299-C141-A95B-6DE251625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425" y="296908"/>
            <a:ext cx="2032947" cy="1899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605B0-FA88-D840-969E-D6ADA5A0AB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448" y="5122337"/>
            <a:ext cx="2934065" cy="14995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DCC70E-8F82-FC42-A2B5-472A0CD549E5}"/>
              </a:ext>
            </a:extLst>
          </p:cNvPr>
          <p:cNvSpPr txBox="1"/>
          <p:nvPr/>
        </p:nvSpPr>
        <p:spPr>
          <a:xfrm>
            <a:off x="6729736" y="80696"/>
            <a:ext cx="16108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PA Monthly Temperature</a:t>
            </a:r>
          </a:p>
        </p:txBody>
      </p:sp>
    </p:spTree>
    <p:extLst>
      <p:ext uri="{BB962C8B-B14F-4D97-AF65-F5344CB8AC3E}">
        <p14:creationId xmlns:p14="http://schemas.microsoft.com/office/powerpoint/2010/main" val="49510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984236-EB82-3B4B-AA00-DBC01754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70" y="2186080"/>
            <a:ext cx="1956105" cy="125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C9B312-E689-0040-BF46-FF8116AE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2" y="2216330"/>
            <a:ext cx="2180158" cy="13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FB22E94-B03A-F941-8B57-C3D0CFB6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68" y="3512389"/>
            <a:ext cx="1857307" cy="1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9E3319A-3FB1-8344-B3A6-4B6C7EEF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46" y="3746117"/>
            <a:ext cx="2031909" cy="11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D262B4-1029-914F-8E03-20DE084FB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642" y="825303"/>
            <a:ext cx="1886698" cy="13154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A159A7-7E5B-D14B-B0B3-73F206475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448" y="5122337"/>
            <a:ext cx="2934065" cy="1499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EDE62-4CF0-8F47-8734-B704CC02A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786" y="639780"/>
            <a:ext cx="2637023" cy="1418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859DA-2D3D-9244-A550-1D143B8154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6597" y="5244151"/>
            <a:ext cx="1655146" cy="15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9253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1805</TotalTime>
  <Words>289</Words>
  <Application>Microsoft Macintosh PowerPoint</Application>
  <PresentationFormat>On-screen Show (4:3)</PresentationFormat>
  <Paragraphs>74</Paragraphs>
  <Slides>36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2U</vt:lpstr>
      <vt:lpstr>DS 6373: Unit 2 Live Session </vt:lpstr>
      <vt:lpstr>Breakout 1</vt:lpstr>
      <vt:lpstr>Match’em Up! (From Section 2.4.5)</vt:lpstr>
      <vt:lpstr>Match’em Up!</vt:lpstr>
      <vt:lpstr>End Breakout 1</vt:lpstr>
      <vt:lpstr>From the FLS!</vt:lpstr>
      <vt:lpstr>Breakout 2</vt:lpstr>
      <vt:lpstr>Match’em Up! Part 2</vt:lpstr>
      <vt:lpstr>Match’em Up! Part 2</vt:lpstr>
      <vt:lpstr>End Break Out 2</vt:lpstr>
      <vt:lpstr>Breakout 3</vt:lpstr>
      <vt:lpstr>Match’em Up Part 3</vt:lpstr>
      <vt:lpstr>Match’em Up Part 3</vt:lpstr>
      <vt:lpstr>End Break Out 3</vt:lpstr>
      <vt:lpstr>Aggregating</vt:lpstr>
      <vt:lpstr>Power Usage By Minute for 6 months</vt:lpstr>
      <vt:lpstr>Hourly Power Usage</vt:lpstr>
      <vt:lpstr>Daily Power Usage</vt:lpstr>
      <vt:lpstr>Question … What should the Spectral Density of White Noise Look Like? </vt:lpstr>
      <vt:lpstr>Why is the True Spectral Density Shown Below Always at Zero?</vt:lpstr>
      <vt:lpstr>Generate 1000 observation of from a white noise process and find the sample spectral density using a Parzen Window.</vt:lpstr>
      <vt:lpstr>Break Out 4</vt:lpstr>
      <vt:lpstr>Break Out</vt:lpstr>
      <vt:lpstr>End Break Out 4</vt:lpstr>
      <vt:lpstr>Extras</vt:lpstr>
      <vt:lpstr>Breakout 2</vt:lpstr>
      <vt:lpstr>Match’em Up! Part 2</vt:lpstr>
      <vt:lpstr>Match’em Up! Part 2</vt:lpstr>
      <vt:lpstr>End Break Out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Monthly Beer Production </vt:lpstr>
      <vt:lpstr>Power Usage By Minute for 2 Weeks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6373: Unit 2 Live Session </dc:title>
  <dc:creator>Microsoft Office User</dc:creator>
  <cp:lastModifiedBy>Sadler, Bivin Philip</cp:lastModifiedBy>
  <cp:revision>26</cp:revision>
  <dcterms:created xsi:type="dcterms:W3CDTF">2019-05-13T19:43:52Z</dcterms:created>
  <dcterms:modified xsi:type="dcterms:W3CDTF">2022-08-31T01:17:47Z</dcterms:modified>
</cp:coreProperties>
</file>